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8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9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3ED23B-58DB-4551-8B49-4C43DFDA13C2}" type="datetimeFigureOut">
              <a:rPr lang="en-US" smtClean="0"/>
              <a:pPr/>
              <a:t>1/31/2013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E974C4-EE12-43E9-B8D8-3ED558E6532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829761"/>
          </a:xfrm>
        </p:spPr>
        <p:txBody>
          <a:bodyPr/>
          <a:lstStyle/>
          <a:p>
            <a:r>
              <a:rPr lang="hr-HR" dirty="0" smtClean="0"/>
              <a:t>ENDOSKOPSKA KORDEKTOMIJA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2910" y="2928934"/>
            <a:ext cx="7858180" cy="2000264"/>
          </a:xfrm>
        </p:spPr>
        <p:txBody>
          <a:bodyPr>
            <a:normAutofit/>
          </a:bodyPr>
          <a:lstStyle/>
          <a:p>
            <a:r>
              <a:rPr lang="hr-HR" dirty="0" smtClean="0"/>
              <a:t>Prijedlog kvalifikacije od strane</a:t>
            </a:r>
          </a:p>
          <a:p>
            <a:r>
              <a:rPr lang="hr-HR" dirty="0" smtClean="0"/>
              <a:t> Radnog odbora i Europskog laringološkog društva</a:t>
            </a:r>
          </a:p>
          <a:p>
            <a:r>
              <a:rPr lang="hr-HR" dirty="0" smtClean="0"/>
              <a:t>KLARA UGRIN Dentalna medicina 3.g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ekscizija epitela, </a:t>
            </a:r>
            <a:r>
              <a:rPr lang="hr-HR" dirty="0" err="1" smtClean="0"/>
              <a:t>Reinke</a:t>
            </a:r>
            <a:r>
              <a:rPr lang="hr-HR" dirty="0" smtClean="0"/>
              <a:t>-ovog prostora i vokalnog ligamenta</a:t>
            </a:r>
          </a:p>
          <a:p>
            <a:endParaRPr lang="hr-HR" dirty="0" smtClean="0"/>
          </a:p>
          <a:p>
            <a:r>
              <a:rPr lang="hr-HR" dirty="0" smtClean="0"/>
              <a:t>Reže se između vokalnog ligamenta i vokalnog mišića</a:t>
            </a:r>
          </a:p>
          <a:p>
            <a:endParaRPr lang="hr-HR" dirty="0" smtClean="0"/>
          </a:p>
          <a:p>
            <a:r>
              <a:rPr lang="hr-HR" dirty="0" smtClean="0"/>
              <a:t>Dijagnostička uloga kod teške </a:t>
            </a:r>
            <a:r>
              <a:rPr lang="hr-HR" dirty="0" err="1" smtClean="0"/>
              <a:t>leukoplakije</a:t>
            </a:r>
            <a:r>
              <a:rPr lang="hr-HR" dirty="0" smtClean="0"/>
              <a:t> ili kod "vibracijske tišine“</a:t>
            </a:r>
          </a:p>
          <a:p>
            <a:endParaRPr lang="hr-HR" dirty="0" smtClean="0"/>
          </a:p>
          <a:p>
            <a:r>
              <a:rPr lang="hr-HR" dirty="0" smtClean="0"/>
              <a:t>Terapijska uloga u slučajevima </a:t>
            </a:r>
            <a:r>
              <a:rPr lang="hr-HR" dirty="0" err="1" smtClean="0"/>
              <a:t>mikroinvazivnog</a:t>
            </a:r>
            <a:r>
              <a:rPr lang="hr-HR" dirty="0" smtClean="0"/>
              <a:t> karcinoma ili teškog karcinoma-</a:t>
            </a:r>
            <a:r>
              <a:rPr lang="hr-HR" dirty="0" err="1" smtClean="0"/>
              <a:t>in</a:t>
            </a:r>
            <a:r>
              <a:rPr lang="hr-HR" dirty="0" smtClean="0"/>
              <a:t>-situ s mogućim </a:t>
            </a:r>
            <a:r>
              <a:rPr lang="hr-HR" dirty="0" err="1" smtClean="0"/>
              <a:t>mikroinvazijom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Subligamentalna</a:t>
            </a:r>
            <a:r>
              <a:rPr lang="hr-HR" dirty="0" smtClean="0"/>
              <a:t> </a:t>
            </a:r>
            <a:r>
              <a:rPr lang="hr-HR" dirty="0" err="1" smtClean="0"/>
              <a:t>kordektomija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(tip II)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Subligamentalna</a:t>
            </a:r>
            <a:r>
              <a:rPr lang="hr-HR" dirty="0" smtClean="0"/>
              <a:t> </a:t>
            </a:r>
            <a:r>
              <a:rPr lang="hr-HR" dirty="0" err="1" smtClean="0"/>
              <a:t>kordektomija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(tip II)</a:t>
            </a:r>
            <a:endParaRPr lang="hr-HR" dirty="0"/>
          </a:p>
        </p:txBody>
      </p:sp>
      <p:pic>
        <p:nvPicPr>
          <p:cNvPr id="6" name="Rezervirano mjesto sadržaja 5" descr="izrezak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5" y="1474952"/>
            <a:ext cx="5143536" cy="4415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Ekcizija</a:t>
            </a:r>
            <a:r>
              <a:rPr lang="hr-HR" dirty="0" smtClean="0"/>
              <a:t> epitela, lamine </a:t>
            </a:r>
            <a:r>
              <a:rPr lang="hr-HR" dirty="0" err="1" smtClean="0"/>
              <a:t>proprije</a:t>
            </a:r>
            <a:r>
              <a:rPr lang="hr-HR" dirty="0" smtClean="0"/>
              <a:t> i dio vokalnom mišića</a:t>
            </a:r>
          </a:p>
          <a:p>
            <a:endParaRPr lang="hr-HR" dirty="0" smtClean="0"/>
          </a:p>
          <a:p>
            <a:r>
              <a:rPr lang="hr-HR" dirty="0" smtClean="0"/>
              <a:t>Potrebna je i resekcija </a:t>
            </a:r>
            <a:r>
              <a:rPr lang="hr-HR" dirty="0" err="1" smtClean="0"/>
              <a:t>ventrikularnog</a:t>
            </a:r>
            <a:r>
              <a:rPr lang="hr-HR" dirty="0" smtClean="0"/>
              <a:t> nabora da se omogući pristup radi adekvatne ekscizije</a:t>
            </a:r>
          </a:p>
          <a:p>
            <a:endParaRPr lang="hr-HR" dirty="0" smtClean="0"/>
          </a:p>
          <a:p>
            <a:r>
              <a:rPr lang="hr-HR" dirty="0" smtClean="0"/>
              <a:t>Terapijska uloga kod malih površinskih rakova koji se šire ka mišiću, ali ga duboko ne infiltriraju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Transmuskularna</a:t>
            </a:r>
            <a:r>
              <a:rPr lang="hr-HR" dirty="0" smtClean="0"/>
              <a:t> </a:t>
            </a:r>
            <a:r>
              <a:rPr lang="hr-HR" dirty="0" err="1" smtClean="0"/>
              <a:t>kordektomija</a:t>
            </a:r>
            <a:r>
              <a:rPr lang="hr-HR" dirty="0" smtClean="0"/>
              <a:t> (tip III)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zrezak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9" y="1543182"/>
            <a:ext cx="5155776" cy="4671899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Transmuskularna</a:t>
            </a:r>
            <a:r>
              <a:rPr lang="hr-HR" dirty="0" smtClean="0"/>
              <a:t> </a:t>
            </a:r>
            <a:r>
              <a:rPr lang="hr-HR" dirty="0" err="1" smtClean="0"/>
              <a:t>kordektomija</a:t>
            </a:r>
            <a:r>
              <a:rPr lang="hr-HR" dirty="0" smtClean="0"/>
              <a:t> (tip III)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Ekscizija ide od </a:t>
            </a:r>
            <a:r>
              <a:rPr lang="hr-HR" dirty="0" err="1" smtClean="0"/>
              <a:t>procesusa</a:t>
            </a:r>
            <a:r>
              <a:rPr lang="hr-HR" dirty="0" smtClean="0"/>
              <a:t> </a:t>
            </a:r>
            <a:r>
              <a:rPr lang="hr-HR" dirty="0" err="1" smtClean="0"/>
              <a:t>vocalis</a:t>
            </a:r>
            <a:r>
              <a:rPr lang="hr-HR" dirty="0" smtClean="0"/>
              <a:t> do prednje </a:t>
            </a:r>
            <a:r>
              <a:rPr lang="hr-HR" dirty="0" err="1" smtClean="0"/>
              <a:t>komisure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Prekida se hvatište vokalnog ligamenta sa </a:t>
            </a:r>
            <a:r>
              <a:rPr lang="hr-HR" dirty="0" err="1" smtClean="0"/>
              <a:t>tiroidnom</a:t>
            </a:r>
            <a:r>
              <a:rPr lang="hr-HR" dirty="0" smtClean="0"/>
              <a:t> hrskavicom</a:t>
            </a:r>
          </a:p>
          <a:p>
            <a:endParaRPr lang="hr-HR" dirty="0" smtClean="0"/>
          </a:p>
          <a:p>
            <a:r>
              <a:rPr lang="hr-HR" dirty="0" smtClean="0"/>
              <a:t>Koristi se kod T1a karcinoma koji infiltriraju glasnicu i dijagnosticiraju se prije operacije</a:t>
            </a:r>
          </a:p>
          <a:p>
            <a:endParaRPr lang="hr-HR" dirty="0" smtClean="0"/>
          </a:p>
          <a:p>
            <a:r>
              <a:rPr lang="hr-HR" dirty="0" err="1" smtClean="0"/>
              <a:t>Neoplazma</a:t>
            </a:r>
            <a:r>
              <a:rPr lang="hr-HR" dirty="0" smtClean="0"/>
              <a:t> se može širiti do prednje </a:t>
            </a:r>
            <a:r>
              <a:rPr lang="hr-HR" dirty="0" err="1" smtClean="0"/>
              <a:t>komisure</a:t>
            </a:r>
            <a:r>
              <a:rPr lang="hr-HR" dirty="0" smtClean="0"/>
              <a:t>, ali je ne zahvaća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Totalna </a:t>
            </a:r>
            <a:r>
              <a:rPr lang="hr-HR" dirty="0" err="1" smtClean="0"/>
              <a:t>kordektomija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(tip IV)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zrezak4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14488"/>
            <a:ext cx="5475973" cy="460962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Totalna </a:t>
            </a:r>
            <a:r>
              <a:rPr lang="hr-HR" dirty="0" err="1" smtClean="0"/>
              <a:t>kordektomija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(tip IV)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36424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Uključuje prednju </a:t>
            </a:r>
            <a:r>
              <a:rPr lang="hr-HR" dirty="0" err="1" smtClean="0"/>
              <a:t>komisuru</a:t>
            </a:r>
            <a:r>
              <a:rPr lang="hr-HR" dirty="0" smtClean="0"/>
              <a:t> i kontralateralnu glasnicu (ne </a:t>
            </a:r>
            <a:r>
              <a:rPr lang="hr-HR" dirty="0" err="1" smtClean="0"/>
              <a:t>aritenoidne</a:t>
            </a:r>
            <a:r>
              <a:rPr lang="hr-HR" dirty="0" smtClean="0"/>
              <a:t> hrskavice)</a:t>
            </a:r>
          </a:p>
          <a:p>
            <a:endParaRPr lang="hr-HR" dirty="0" smtClean="0"/>
          </a:p>
          <a:p>
            <a:r>
              <a:rPr lang="hr-HR" dirty="0" smtClean="0"/>
              <a:t>Disekcija-iznad </a:t>
            </a:r>
            <a:r>
              <a:rPr lang="hr-HR" dirty="0" err="1" smtClean="0"/>
              <a:t>mijesta</a:t>
            </a:r>
            <a:r>
              <a:rPr lang="hr-HR" dirty="0" smtClean="0"/>
              <a:t> pripajanja ligamenta glasnica</a:t>
            </a:r>
          </a:p>
          <a:p>
            <a:endParaRPr lang="hr-HR" dirty="0" smtClean="0"/>
          </a:p>
          <a:p>
            <a:r>
              <a:rPr lang="hr-HR" dirty="0" smtClean="0"/>
              <a:t>Na </a:t>
            </a:r>
            <a:r>
              <a:rPr lang="hr-HR" dirty="0" err="1" smtClean="0"/>
              <a:t>mijestu</a:t>
            </a:r>
            <a:r>
              <a:rPr lang="hr-HR" dirty="0" smtClean="0"/>
              <a:t> pripajanja baze </a:t>
            </a:r>
            <a:r>
              <a:rPr lang="hr-HR" dirty="0" err="1" smtClean="0"/>
              <a:t>epiglotisa</a:t>
            </a:r>
            <a:r>
              <a:rPr lang="hr-HR" dirty="0" smtClean="0"/>
              <a:t> i prolazi kroz </a:t>
            </a:r>
            <a:r>
              <a:rPr lang="hr-HR" dirty="0" err="1" smtClean="0"/>
              <a:t>Broyle</a:t>
            </a:r>
            <a:r>
              <a:rPr lang="hr-HR" dirty="0" smtClean="0"/>
              <a:t>-</a:t>
            </a:r>
            <a:r>
              <a:rPr lang="hr-HR" dirty="0" err="1" smtClean="0"/>
              <a:t>ov</a:t>
            </a:r>
            <a:r>
              <a:rPr lang="hr-HR" dirty="0" smtClean="0"/>
              <a:t> ligament</a:t>
            </a:r>
          </a:p>
          <a:p>
            <a:endParaRPr lang="hr-HR" dirty="0" smtClean="0"/>
          </a:p>
          <a:p>
            <a:r>
              <a:rPr lang="hr-HR" dirty="0" smtClean="0"/>
              <a:t>Opsezi resekcije mogu se razlikovati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Proširena </a:t>
            </a:r>
            <a:r>
              <a:rPr lang="hr-HR" dirty="0" err="1" smtClean="0"/>
              <a:t>kordektomija</a:t>
            </a:r>
            <a:r>
              <a:rPr lang="hr-HR" dirty="0" smtClean="0"/>
              <a:t>(tip V)</a:t>
            </a:r>
            <a:br>
              <a:rPr lang="hr-HR" dirty="0" smtClean="0"/>
            </a:br>
            <a:r>
              <a:rPr lang="hr-HR" dirty="0" smtClean="0"/>
              <a:t>Kontralateralne glasnice i prednje </a:t>
            </a:r>
            <a:r>
              <a:rPr lang="hr-HR" dirty="0" err="1" smtClean="0"/>
              <a:t>komisure</a:t>
            </a:r>
            <a:r>
              <a:rPr lang="hr-HR" dirty="0" smtClean="0"/>
              <a:t> (Va)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zrezak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17208"/>
            <a:ext cx="4857784" cy="458878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Kontralateralne glasnice i prednje </a:t>
            </a:r>
            <a:r>
              <a:rPr lang="hr-HR" dirty="0" err="1" smtClean="0"/>
              <a:t>komisure</a:t>
            </a:r>
            <a:r>
              <a:rPr lang="hr-HR" dirty="0" smtClean="0"/>
              <a:t> (Va)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hr-HR" dirty="0" smtClean="0"/>
              <a:t>Ekscizija se proširuje tako da se uklanja dio ili cijela </a:t>
            </a:r>
            <a:r>
              <a:rPr lang="hr-HR" dirty="0" err="1" smtClean="0"/>
              <a:t>aritenoidna</a:t>
            </a:r>
            <a:r>
              <a:rPr lang="hr-HR" dirty="0" smtClean="0"/>
              <a:t> hrskavica</a:t>
            </a:r>
          </a:p>
          <a:p>
            <a:r>
              <a:rPr lang="hr-HR" dirty="0" smtClean="0"/>
              <a:t>Zadržava se </a:t>
            </a:r>
            <a:r>
              <a:rPr lang="hr-HR" dirty="0" err="1" smtClean="0"/>
              <a:t>posteriorna</a:t>
            </a:r>
            <a:r>
              <a:rPr lang="hr-HR" dirty="0" smtClean="0"/>
              <a:t> </a:t>
            </a:r>
            <a:r>
              <a:rPr lang="hr-HR" dirty="0" err="1" smtClean="0"/>
              <a:t>aritenoidna</a:t>
            </a:r>
            <a:r>
              <a:rPr lang="hr-HR" dirty="0" smtClean="0"/>
              <a:t> </a:t>
            </a:r>
            <a:r>
              <a:rPr lang="hr-HR" dirty="0" err="1" smtClean="0"/>
              <a:t>mukoza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Proširena </a:t>
            </a:r>
            <a:r>
              <a:rPr lang="hr-HR" dirty="0" err="1" smtClean="0"/>
              <a:t>kordektomija</a:t>
            </a:r>
            <a:r>
              <a:rPr lang="hr-HR" dirty="0" smtClean="0"/>
              <a:t> koja obuhvaća </a:t>
            </a:r>
            <a:r>
              <a:rPr lang="hr-HR" dirty="0" err="1" smtClean="0"/>
              <a:t>aritenoidne</a:t>
            </a:r>
            <a:r>
              <a:rPr lang="hr-HR" dirty="0" smtClean="0"/>
              <a:t> hrskavice (</a:t>
            </a:r>
            <a:r>
              <a:rPr lang="hr-HR" dirty="0" err="1" smtClean="0"/>
              <a:t>Vb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Slika 3" descr="izrezakV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782" y="3071810"/>
            <a:ext cx="361476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Ekcizija</a:t>
            </a:r>
            <a:r>
              <a:rPr lang="hr-HR" dirty="0" smtClean="0"/>
              <a:t> </a:t>
            </a:r>
            <a:r>
              <a:rPr lang="hr-HR" dirty="0" err="1" smtClean="0"/>
              <a:t>ventrikularnih</a:t>
            </a:r>
            <a:r>
              <a:rPr lang="hr-HR" dirty="0" smtClean="0"/>
              <a:t> nabora i </a:t>
            </a:r>
            <a:r>
              <a:rPr lang="hr-HR" dirty="0" err="1" smtClean="0"/>
              <a:t>Morganijevog</a:t>
            </a:r>
            <a:r>
              <a:rPr lang="hr-HR" dirty="0" smtClean="0"/>
              <a:t> </a:t>
            </a:r>
            <a:r>
              <a:rPr lang="hr-HR" dirty="0" err="1" smtClean="0"/>
              <a:t>ventrikula</a:t>
            </a:r>
            <a:endParaRPr lang="hr-HR" dirty="0" smtClean="0"/>
          </a:p>
          <a:p>
            <a:r>
              <a:rPr lang="hr-HR" dirty="0" smtClean="0"/>
              <a:t>Terapijski postupak kod </a:t>
            </a:r>
            <a:r>
              <a:rPr lang="hr-HR" dirty="0" err="1" smtClean="0"/>
              <a:t>ventrikularnih</a:t>
            </a:r>
            <a:r>
              <a:rPr lang="hr-HR" dirty="0" smtClean="0"/>
              <a:t> ili </a:t>
            </a:r>
            <a:r>
              <a:rPr lang="hr-HR" dirty="0" err="1" smtClean="0"/>
              <a:t>transglotičnih</a:t>
            </a:r>
            <a:r>
              <a:rPr lang="hr-HR" dirty="0" smtClean="0"/>
              <a:t> karcinoma koji se protežu od glasnice do </a:t>
            </a:r>
            <a:r>
              <a:rPr lang="hr-HR" dirty="0" err="1" smtClean="0"/>
              <a:t>ventrikula</a:t>
            </a: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Proširena </a:t>
            </a:r>
            <a:r>
              <a:rPr lang="hr-HR" dirty="0" err="1" smtClean="0"/>
              <a:t>kordektomija</a:t>
            </a:r>
            <a:r>
              <a:rPr lang="hr-HR" dirty="0" smtClean="0"/>
              <a:t> koja </a:t>
            </a:r>
            <a:r>
              <a:rPr lang="hr-HR" dirty="0" err="1" smtClean="0"/>
              <a:t>ubuhvaća</a:t>
            </a:r>
            <a:r>
              <a:rPr lang="hr-HR" dirty="0" smtClean="0"/>
              <a:t> </a:t>
            </a:r>
            <a:r>
              <a:rPr lang="hr-HR" dirty="0" err="1" smtClean="0"/>
              <a:t>ventrikul</a:t>
            </a:r>
            <a:r>
              <a:rPr lang="hr-HR" dirty="0" smtClean="0"/>
              <a:t> (</a:t>
            </a:r>
            <a:r>
              <a:rPr lang="hr-HR" dirty="0" err="1" smtClean="0"/>
              <a:t>Vc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Slika 3" descr="IzrezakV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57562"/>
            <a:ext cx="4071966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laryn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8973"/>
            <a:ext cx="6500858" cy="6660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Ekcizija</a:t>
            </a:r>
            <a:r>
              <a:rPr lang="hr-HR" dirty="0" smtClean="0"/>
              <a:t> do 1 cm dubine u </a:t>
            </a:r>
            <a:r>
              <a:rPr lang="hr-HR" dirty="0" err="1" smtClean="0"/>
              <a:t>subglotisnu</a:t>
            </a:r>
            <a:r>
              <a:rPr lang="hr-HR" dirty="0" smtClean="0"/>
              <a:t> </a:t>
            </a:r>
            <a:r>
              <a:rPr lang="hr-HR" dirty="0" err="1" smtClean="0"/>
              <a:t>mukozu</a:t>
            </a:r>
            <a:r>
              <a:rPr lang="hr-HR" dirty="0" smtClean="0"/>
              <a:t>-otkrivena </a:t>
            </a:r>
            <a:r>
              <a:rPr lang="hr-HR" dirty="0" err="1" smtClean="0"/>
              <a:t>krikoidna</a:t>
            </a:r>
            <a:r>
              <a:rPr lang="hr-HR" dirty="0" smtClean="0"/>
              <a:t> hrskavica</a:t>
            </a:r>
          </a:p>
          <a:p>
            <a:r>
              <a:rPr lang="hr-HR" dirty="0" smtClean="0"/>
              <a:t>Terapija T2 karcinoma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Proširena </a:t>
            </a:r>
            <a:r>
              <a:rPr lang="hr-HR" dirty="0" err="1" smtClean="0"/>
              <a:t>kordektomija</a:t>
            </a:r>
            <a:r>
              <a:rPr lang="hr-HR" dirty="0" smtClean="0"/>
              <a:t> koja obuhvaća </a:t>
            </a:r>
            <a:r>
              <a:rPr lang="hr-HR" dirty="0" err="1" smtClean="0"/>
              <a:t>subglotis</a:t>
            </a:r>
            <a:r>
              <a:rPr lang="hr-HR" dirty="0" smtClean="0"/>
              <a:t> (</a:t>
            </a:r>
            <a:r>
              <a:rPr lang="hr-HR" dirty="0" err="1" smtClean="0"/>
              <a:t>Vd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Slika 3" descr="IzrezakV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928934"/>
            <a:ext cx="419179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Klasifikacija je potrebna za:</a:t>
            </a:r>
          </a:p>
          <a:p>
            <a:endParaRPr lang="hr-HR" dirty="0" smtClean="0"/>
          </a:p>
          <a:p>
            <a:r>
              <a:rPr lang="hr-HR" dirty="0" err="1" smtClean="0"/>
              <a:t>Razumjevanje</a:t>
            </a:r>
            <a:r>
              <a:rPr lang="hr-HR" dirty="0" smtClean="0"/>
              <a:t> i uspoređivanje </a:t>
            </a:r>
            <a:r>
              <a:rPr lang="hr-HR" dirty="0" err="1" smtClean="0"/>
              <a:t>različititih</a:t>
            </a:r>
            <a:r>
              <a:rPr lang="hr-HR" dirty="0" smtClean="0"/>
              <a:t> postoperativnih rezultata</a:t>
            </a:r>
          </a:p>
          <a:p>
            <a:endParaRPr lang="hr-HR" dirty="0" smtClean="0"/>
          </a:p>
          <a:p>
            <a:r>
              <a:rPr lang="hr-HR" dirty="0" smtClean="0"/>
              <a:t>Poboljšati učenje i vježbu specijalizantima</a:t>
            </a:r>
          </a:p>
          <a:p>
            <a:endParaRPr lang="hr-HR" dirty="0" smtClean="0"/>
          </a:p>
          <a:p>
            <a:r>
              <a:rPr lang="hr-HR" dirty="0" smtClean="0"/>
              <a:t>Sve vrijedne tehnike su vođene smjernicama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Zaključak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/>
          <a:lstStyle/>
          <a:p>
            <a:r>
              <a:rPr lang="hr-HR" dirty="0" smtClean="0"/>
              <a:t>Opis je ograničena na kirurške margine </a:t>
            </a:r>
            <a:r>
              <a:rPr lang="hr-HR" dirty="0" err="1" smtClean="0"/>
              <a:t>kordektomije</a:t>
            </a:r>
            <a:endParaRPr lang="hr-HR" dirty="0" smtClean="0"/>
          </a:p>
          <a:p>
            <a:r>
              <a:rPr lang="hr-HR" dirty="0" smtClean="0"/>
              <a:t>Nisu opisivane tehnike izvođenja operacija</a:t>
            </a:r>
          </a:p>
          <a:p>
            <a:r>
              <a:rPr lang="hr-HR" dirty="0" smtClean="0"/>
              <a:t>Ipak predložena klasifikacija ostaje ista koji god instrument koristili</a:t>
            </a:r>
          </a:p>
          <a:p>
            <a:r>
              <a:rPr lang="hr-HR" dirty="0" smtClean="0"/>
              <a:t>Za opis opširnijih postupaka, uvjeti moraju biti kombinirani</a:t>
            </a:r>
          </a:p>
          <a:p>
            <a:r>
              <a:rPr lang="hr-HR" dirty="0" smtClean="0"/>
              <a:t>Razumljiva imena, ne toliko stroga, ali praktična</a:t>
            </a:r>
          </a:p>
          <a:p>
            <a:r>
              <a:rPr lang="hr-HR" dirty="0" smtClean="0"/>
              <a:t>Termini: ‘</a:t>
            </a:r>
            <a:r>
              <a:rPr lang="hr-HR" dirty="0" err="1" smtClean="0"/>
              <a:t>kordektomija</a:t>
            </a:r>
            <a:r>
              <a:rPr lang="hr-HR" dirty="0" smtClean="0"/>
              <a:t>’ , ‘sumnjiva lezija’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Zahvaljujem na pažnji 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Kirurški postupak liječenja malignih tumora larinksa koji zahvate </a:t>
            </a:r>
            <a:r>
              <a:rPr lang="hr-HR" dirty="0" err="1" smtClean="0"/>
              <a:t>jednan</a:t>
            </a:r>
            <a:r>
              <a:rPr lang="hr-HR" dirty="0" smtClean="0"/>
              <a:t> dio ili cijelu glasiljku pri čemu ne postoji infiltracija dublje strukture</a:t>
            </a:r>
          </a:p>
          <a:p>
            <a:endParaRPr lang="hr-HR" dirty="0" smtClean="0"/>
          </a:p>
          <a:p>
            <a:r>
              <a:rPr lang="hr-HR" dirty="0" smtClean="0"/>
              <a:t>Potpuno uklanjanje glasnica</a:t>
            </a:r>
          </a:p>
          <a:p>
            <a:endParaRPr lang="hr-HR" dirty="0" smtClean="0"/>
          </a:p>
          <a:p>
            <a:r>
              <a:rPr lang="hr-HR" dirty="0" smtClean="0"/>
              <a:t>Koristi se i za parcijalna uklanjanja glasnica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Što je </a:t>
            </a:r>
            <a:r>
              <a:rPr lang="hr-HR" dirty="0" err="1" smtClean="0"/>
              <a:t>kordektomija</a:t>
            </a:r>
            <a:r>
              <a:rPr lang="hr-HR" dirty="0" smtClean="0"/>
              <a:t>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-s2.0-S2173573512000117-g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3653543" cy="2786081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d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643290"/>
            <a:ext cx="3714776" cy="3214710"/>
          </a:xfrm>
          <a:prstGeom prst="rect">
            <a:avLst/>
          </a:prstGeom>
        </p:spPr>
      </p:pic>
      <p:pic>
        <p:nvPicPr>
          <p:cNvPr id="6" name="Slika 5" descr="1-s2.0-S2173573512000117-g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28604"/>
            <a:ext cx="365354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Nisu uvijek točno definirale opseg resekcije ovisno o veličini lezije</a:t>
            </a:r>
          </a:p>
          <a:p>
            <a:endParaRPr lang="hr-HR" dirty="0" smtClean="0"/>
          </a:p>
          <a:p>
            <a:r>
              <a:rPr lang="hr-HR" dirty="0" smtClean="0"/>
              <a:t>Nisu ujednačene</a:t>
            </a:r>
          </a:p>
          <a:p>
            <a:endParaRPr lang="hr-HR" dirty="0" smtClean="0"/>
          </a:p>
          <a:p>
            <a:r>
              <a:rPr lang="hr-HR" dirty="0" smtClean="0"/>
              <a:t>Fali im preciznosti</a:t>
            </a:r>
          </a:p>
          <a:p>
            <a:endParaRPr lang="hr-HR" dirty="0" smtClean="0"/>
          </a:p>
          <a:p>
            <a:r>
              <a:rPr lang="hr-HR" dirty="0" smtClean="0"/>
              <a:t>Nepotpune su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Prijašnje podjele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578687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Predlažu: KLASIFIKACIJA PREMA OPSEGU RESEKCIJE</a:t>
            </a:r>
          </a:p>
          <a:p>
            <a:endParaRPr lang="hr-HR" dirty="0" smtClean="0"/>
          </a:p>
          <a:p>
            <a:r>
              <a:rPr lang="hr-HR" dirty="0" smtClean="0"/>
              <a:t>To je skup različitih klasifikacija</a:t>
            </a:r>
          </a:p>
          <a:p>
            <a:endParaRPr lang="hr-HR" dirty="0" smtClean="0"/>
          </a:p>
          <a:p>
            <a:r>
              <a:rPr lang="hr-HR" dirty="0" smtClean="0"/>
              <a:t>Nije pokušaj definiranja ili ograničavanja terapijskih indikacija</a:t>
            </a:r>
          </a:p>
          <a:p>
            <a:endParaRPr lang="hr-HR" dirty="0" smtClean="0"/>
          </a:p>
          <a:p>
            <a:r>
              <a:rPr lang="hr-HR" dirty="0" smtClean="0"/>
              <a:t>Omogućuje komparaciju i interpretaciju različitih postoperativnih rezultata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/>
          </a:bodyPr>
          <a:lstStyle/>
          <a:p>
            <a:r>
              <a:rPr lang="hr-HR" b="1" dirty="0" smtClean="0"/>
              <a:t>(tip I) </a:t>
            </a:r>
            <a:r>
              <a:rPr lang="hr-HR" dirty="0" err="1" smtClean="0"/>
              <a:t>Subepitelna</a:t>
            </a:r>
            <a:r>
              <a:rPr lang="hr-HR" dirty="0" smtClean="0"/>
              <a:t> </a:t>
            </a:r>
            <a:r>
              <a:rPr lang="hr-HR" dirty="0" err="1" smtClean="0"/>
              <a:t>kordektomija</a:t>
            </a:r>
            <a:endParaRPr lang="hr-HR" b="1" dirty="0" smtClean="0"/>
          </a:p>
          <a:p>
            <a:r>
              <a:rPr lang="hr-HR" b="1" dirty="0" smtClean="0"/>
              <a:t>(tip II) </a:t>
            </a:r>
            <a:r>
              <a:rPr lang="hr-HR" dirty="0" err="1" smtClean="0"/>
              <a:t>Sublingamentalna</a:t>
            </a:r>
            <a:r>
              <a:rPr lang="hr-HR" dirty="0" smtClean="0"/>
              <a:t> </a:t>
            </a:r>
            <a:r>
              <a:rPr lang="hr-HR" dirty="0" err="1" smtClean="0"/>
              <a:t>kordektomija</a:t>
            </a:r>
            <a:endParaRPr lang="hr-HR" b="1" dirty="0" smtClean="0"/>
          </a:p>
          <a:p>
            <a:r>
              <a:rPr lang="hr-HR" b="1" dirty="0" smtClean="0"/>
              <a:t>(tip III) </a:t>
            </a:r>
            <a:r>
              <a:rPr lang="hr-HR" dirty="0" err="1" smtClean="0"/>
              <a:t>Transmuskularna</a:t>
            </a:r>
            <a:r>
              <a:rPr lang="hr-HR" dirty="0" smtClean="0"/>
              <a:t> </a:t>
            </a:r>
            <a:r>
              <a:rPr lang="hr-HR" dirty="0" err="1" smtClean="0"/>
              <a:t>kordektomija</a:t>
            </a:r>
            <a:endParaRPr lang="hr-HR" b="1" dirty="0" smtClean="0"/>
          </a:p>
          <a:p>
            <a:r>
              <a:rPr lang="hr-HR" b="1" dirty="0" smtClean="0"/>
              <a:t>(tip VI) </a:t>
            </a:r>
            <a:r>
              <a:rPr lang="hr-HR" dirty="0" smtClean="0"/>
              <a:t>Totalna </a:t>
            </a:r>
            <a:r>
              <a:rPr lang="hr-HR" dirty="0" err="1" smtClean="0"/>
              <a:t>kordektomija</a:t>
            </a:r>
            <a:endParaRPr lang="hr-HR" b="1" dirty="0" smtClean="0"/>
          </a:p>
          <a:p>
            <a:r>
              <a:rPr lang="hr-HR" b="1" dirty="0" smtClean="0"/>
              <a:t>(tip V) </a:t>
            </a:r>
            <a:r>
              <a:rPr lang="hr-HR" dirty="0" smtClean="0"/>
              <a:t>Proširena </a:t>
            </a:r>
            <a:r>
              <a:rPr lang="hr-HR" dirty="0" err="1" smtClean="0"/>
              <a:t>kordektomija</a:t>
            </a:r>
            <a:r>
              <a:rPr lang="hr-HR" dirty="0"/>
              <a:t> </a:t>
            </a:r>
            <a:r>
              <a:rPr lang="hr-HR" dirty="0" smtClean="0"/>
              <a:t>koja uključuje:</a:t>
            </a:r>
            <a:endParaRPr lang="hr-HR" b="1" dirty="0" smtClean="0"/>
          </a:p>
          <a:p>
            <a:pPr>
              <a:buNone/>
            </a:pPr>
            <a:r>
              <a:rPr lang="hr-HR" dirty="0" smtClean="0"/>
              <a:t>   -</a:t>
            </a:r>
            <a:r>
              <a:rPr lang="hr-HR" b="1" dirty="0" smtClean="0"/>
              <a:t>(Va) </a:t>
            </a:r>
            <a:r>
              <a:rPr lang="hr-HR" dirty="0" smtClean="0"/>
              <a:t>kontralateralne glasnice i prednje </a:t>
            </a:r>
            <a:r>
              <a:rPr lang="hr-HR" dirty="0" err="1" smtClean="0"/>
              <a:t>komisure</a:t>
            </a:r>
            <a:endParaRPr lang="hr-HR" b="1" dirty="0" smtClean="0"/>
          </a:p>
          <a:p>
            <a:pPr>
              <a:buNone/>
            </a:pPr>
            <a:r>
              <a:rPr lang="hr-HR" dirty="0" smtClean="0"/>
              <a:t>   -</a:t>
            </a:r>
            <a:r>
              <a:rPr lang="hr-HR" b="1" dirty="0" smtClean="0"/>
              <a:t>(</a:t>
            </a:r>
            <a:r>
              <a:rPr lang="hr-HR" b="1" dirty="0" err="1" smtClean="0"/>
              <a:t>Vb</a:t>
            </a:r>
            <a:r>
              <a:rPr lang="hr-HR" b="1" dirty="0" smtClean="0"/>
              <a:t>)</a:t>
            </a:r>
            <a:r>
              <a:rPr lang="hr-HR" dirty="0" err="1" smtClean="0"/>
              <a:t>aritenoidne</a:t>
            </a:r>
            <a:r>
              <a:rPr lang="hr-HR" dirty="0" smtClean="0"/>
              <a:t> hrskavice</a:t>
            </a:r>
            <a:endParaRPr lang="hr-HR" b="1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-</a:t>
            </a:r>
            <a:r>
              <a:rPr lang="hr-HR" b="1" dirty="0" smtClean="0"/>
              <a:t>(</a:t>
            </a:r>
            <a:r>
              <a:rPr lang="hr-HR" b="1" dirty="0" err="1" smtClean="0"/>
              <a:t>Vc</a:t>
            </a:r>
            <a:r>
              <a:rPr lang="hr-HR" b="1" dirty="0" smtClean="0"/>
              <a:t>)</a:t>
            </a:r>
            <a:r>
              <a:rPr lang="hr-HR" dirty="0" err="1" smtClean="0"/>
              <a:t>subglotis</a:t>
            </a:r>
            <a:endParaRPr lang="hr-HR" b="1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-</a:t>
            </a:r>
            <a:r>
              <a:rPr lang="hr-HR" b="1" dirty="0" smtClean="0"/>
              <a:t>(</a:t>
            </a:r>
            <a:r>
              <a:rPr lang="hr-HR" b="1" dirty="0" err="1" smtClean="0"/>
              <a:t>Vd</a:t>
            </a:r>
            <a:r>
              <a:rPr lang="hr-HR" b="1" dirty="0" smtClean="0"/>
              <a:t>)</a:t>
            </a:r>
            <a:r>
              <a:rPr lang="hr-HR" dirty="0" err="1" smtClean="0"/>
              <a:t>ventrikul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Predlažu osam vrsta </a:t>
            </a:r>
            <a:r>
              <a:rPr lang="hr-HR" dirty="0" err="1" smtClean="0"/>
              <a:t>kordektomije</a:t>
            </a:r>
            <a:r>
              <a:rPr lang="hr-HR" dirty="0" smtClean="0"/>
              <a:t>: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Resekcija epitela glasnice</a:t>
            </a:r>
          </a:p>
          <a:p>
            <a:pPr>
              <a:buNone/>
            </a:pPr>
            <a:r>
              <a:rPr lang="hr-HR" dirty="0" smtClean="0"/>
              <a:t> </a:t>
            </a:r>
          </a:p>
          <a:p>
            <a:r>
              <a:rPr lang="hr-HR" dirty="0" smtClean="0"/>
              <a:t>Uklanja se cijeli epitel</a:t>
            </a:r>
          </a:p>
          <a:p>
            <a:endParaRPr lang="hr-HR" dirty="0" smtClean="0"/>
          </a:p>
          <a:p>
            <a:r>
              <a:rPr lang="hr-HR" dirty="0" smtClean="0"/>
              <a:t>Sumnja na </a:t>
            </a:r>
            <a:r>
              <a:rPr lang="hr-HR" dirty="0" err="1" smtClean="0"/>
              <a:t>premaligne</a:t>
            </a:r>
            <a:r>
              <a:rPr lang="hr-HR" dirty="0" smtClean="0"/>
              <a:t> i maligne transformacije</a:t>
            </a:r>
          </a:p>
          <a:p>
            <a:endParaRPr lang="hr-HR" dirty="0" smtClean="0"/>
          </a:p>
          <a:p>
            <a:r>
              <a:rPr lang="hr-HR" dirty="0" smtClean="0"/>
              <a:t>Dijagnostička uloga najvažnija</a:t>
            </a:r>
          </a:p>
          <a:p>
            <a:endParaRPr lang="hr-HR" dirty="0" smtClean="0"/>
          </a:p>
          <a:p>
            <a:r>
              <a:rPr lang="hr-HR" dirty="0" smtClean="0"/>
              <a:t>Kod </a:t>
            </a:r>
            <a:r>
              <a:rPr lang="it-IT" dirty="0" err="1" smtClean="0"/>
              <a:t>hiperplazija</a:t>
            </a:r>
            <a:r>
              <a:rPr lang="it-IT" dirty="0" smtClean="0"/>
              <a:t>, </a:t>
            </a:r>
            <a:r>
              <a:rPr lang="it-IT" dirty="0" err="1" smtClean="0"/>
              <a:t>displazija</a:t>
            </a:r>
            <a:r>
              <a:rPr lang="it-IT" dirty="0" smtClean="0"/>
              <a:t> ili carcinoma in situ</a:t>
            </a:r>
            <a:r>
              <a:rPr lang="hr-HR" dirty="0" smtClean="0"/>
              <a:t> ima terapijsku ulogu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Subepitelna</a:t>
            </a:r>
            <a:r>
              <a:rPr lang="hr-HR" dirty="0" smtClean="0"/>
              <a:t> </a:t>
            </a:r>
            <a:r>
              <a:rPr lang="hr-HR" dirty="0" err="1" smtClean="0"/>
              <a:t>kordektomija</a:t>
            </a:r>
            <a:r>
              <a:rPr lang="hr-HR" dirty="0" smtClean="0"/>
              <a:t> (tip I)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zrezak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85860"/>
            <a:ext cx="5087112" cy="4500594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Subepitelna</a:t>
            </a:r>
            <a:r>
              <a:rPr lang="hr-HR" dirty="0" smtClean="0"/>
              <a:t> </a:t>
            </a:r>
            <a:r>
              <a:rPr lang="hr-HR" dirty="0" err="1" smtClean="0"/>
              <a:t>kordektomija</a:t>
            </a:r>
            <a:r>
              <a:rPr lang="hr-HR" dirty="0" smtClean="0"/>
              <a:t> tip 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</TotalTime>
  <Words>520</Words>
  <Application>Microsoft Office PowerPoint</Application>
  <PresentationFormat>Prikaz na zaslonu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Gomilanje</vt:lpstr>
      <vt:lpstr>ENDOSKOPSKA KORDEKTOMIJA</vt:lpstr>
      <vt:lpstr>Slajd 2</vt:lpstr>
      <vt:lpstr>Što je kordektomija?</vt:lpstr>
      <vt:lpstr>Slajd 4</vt:lpstr>
      <vt:lpstr>Prijašnje podjele</vt:lpstr>
      <vt:lpstr>Slajd 6</vt:lpstr>
      <vt:lpstr>Predlažu osam vrsta kordektomije:</vt:lpstr>
      <vt:lpstr>Subepitelna kordektomija (tip I)</vt:lpstr>
      <vt:lpstr>Subepitelna kordektomija tip I</vt:lpstr>
      <vt:lpstr>Subligamentalna kordektomija  (tip II)</vt:lpstr>
      <vt:lpstr>Subligamentalna kordektomija  (tip II)</vt:lpstr>
      <vt:lpstr>Transmuskularna kordektomija (tip III)</vt:lpstr>
      <vt:lpstr>Transmuskularna kordektomija (tip III)</vt:lpstr>
      <vt:lpstr>Totalna kordektomija (tip IV)</vt:lpstr>
      <vt:lpstr>Totalna kordektomija (tip IV)</vt:lpstr>
      <vt:lpstr> Proširena kordektomija(tip V) Kontralateralne glasnice i prednje komisure (Va) </vt:lpstr>
      <vt:lpstr>Kontralateralne glasnice i prednje komisure (Va)</vt:lpstr>
      <vt:lpstr>Proširena kordektomija koja obuhvaća aritenoidne hrskavice (Vb)</vt:lpstr>
      <vt:lpstr>Proširena kordektomija koja ubuhvaća ventrikul (Vc)</vt:lpstr>
      <vt:lpstr>Proširena kordektomija koja obuhvaća subglotis (Vd)</vt:lpstr>
      <vt:lpstr>Zaključak </vt:lpstr>
      <vt:lpstr>Slajd 22</vt:lpstr>
      <vt:lpstr>Zahvaljujem na pažnji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38</cp:revision>
  <dcterms:created xsi:type="dcterms:W3CDTF">2013-01-30T15:43:45Z</dcterms:created>
  <dcterms:modified xsi:type="dcterms:W3CDTF">2013-01-31T00:43:02Z</dcterms:modified>
</cp:coreProperties>
</file>